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55" r:id="rId2"/>
    <p:sldId id="2577" r:id="rId3"/>
    <p:sldId id="2583" r:id="rId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3" d="100"/>
          <a:sy n="103" d="100"/>
        </p:scale>
        <p:origin x="9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50A706B-544C-4979-9A4F-231C50715E04}" type="datetimeFigureOut">
              <a:rPr lang="en-US" smtClean="0"/>
              <a:t>3/9/2023</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4CB37EA-ABDB-4849-83AD-FC9304034EBC}" type="slidenum">
              <a:rPr lang="en-US" smtClean="0"/>
              <a:t>‹#›</a:t>
            </a:fld>
            <a:endParaRPr lang="en-US"/>
          </a:p>
        </p:txBody>
      </p:sp>
    </p:spTree>
    <p:extLst>
      <p:ext uri="{BB962C8B-B14F-4D97-AF65-F5344CB8AC3E}">
        <p14:creationId xmlns:p14="http://schemas.microsoft.com/office/powerpoint/2010/main" val="2213996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solidFill>
                <a:srgbClr val="374151"/>
              </a:solidFill>
              <a:effectLst/>
              <a:latin typeface="Söhne"/>
            </a:endParaRPr>
          </a:p>
          <a:p>
            <a:pPr algn="l"/>
            <a:r>
              <a:rPr lang="en-US" b="0" i="0" dirty="0">
                <a:solidFill>
                  <a:srgbClr val="374151"/>
                </a:solidFill>
                <a:effectLst/>
                <a:latin typeface="Söhne"/>
              </a:rPr>
              <a:t>Common hour thinking is characterized by focusing on immediate needs and concerns, often in a reactive or short-term manner. It tends to prioritize maintaining the status quo, adhering to established norms, and making decisions based on what is most expedient in the moment. Common hour thinking may be useful for managing day-to-day operations and responding to immediate challenges, but it can also limit creativity and innovation.</a:t>
            </a:r>
          </a:p>
          <a:p>
            <a:pPr algn="l"/>
            <a:r>
              <a:rPr lang="en-US" b="0" i="0" dirty="0">
                <a:solidFill>
                  <a:srgbClr val="374151"/>
                </a:solidFill>
                <a:effectLst/>
                <a:latin typeface="Söhne"/>
              </a:rPr>
              <a:t>In contrast, vision-driven thinking involves looking beyond the immediate present to consider long-term goals and aspirations. It involves taking a proactive approach to problem-solving, seeking out opportunities for growth and improvement, and making decisions based on a clear sense of purpose and direction. Vision-driven thinking encourages creativity and innovation, as well as a willingness to take risks and challenge the status quo.</a:t>
            </a:r>
          </a:p>
          <a:p>
            <a:pPr algn="l"/>
            <a:r>
              <a:rPr lang="en-US" b="0" i="0" dirty="0">
                <a:solidFill>
                  <a:srgbClr val="374151"/>
                </a:solidFill>
                <a:effectLst/>
                <a:latin typeface="Söhne"/>
              </a:rPr>
              <a:t>To summarize, common hour thinking tends to focus on short-term needs and maintaining the status quo, while vision-driven thinking involves a long-term, proactive approach focused on growth and innovation. Both approaches have their place, depending on the situation, but cultivating a vision-driven mindset can help individuals and organizations achieve greater success and fulfillment over the long term</a:t>
            </a:r>
          </a:p>
          <a:p>
            <a:endParaRPr lang="en-US" dirty="0"/>
          </a:p>
          <a:p>
            <a:endParaRPr lang="en-US" dirty="0"/>
          </a:p>
          <a:p>
            <a:endParaRPr lang="en-US" dirty="0"/>
          </a:p>
          <a:p>
            <a:pPr algn="l"/>
            <a:r>
              <a:rPr lang="en-US" b="0" i="0" dirty="0">
                <a:solidFill>
                  <a:srgbClr val="374151"/>
                </a:solidFill>
                <a:effectLst/>
                <a:latin typeface="Söhne"/>
              </a:rPr>
              <a:t>Common hour thinking refers to a way of thinking that is based on commonly accepted norms, beliefs, and practices. It is often focused on short-term goals and immediate solutions to problems. Common hour thinking is more reactive and tends to follow established patterns of behavior rather than being innovative or forward-thinking.</a:t>
            </a:r>
          </a:p>
          <a:p>
            <a:pPr algn="l"/>
            <a:r>
              <a:rPr lang="en-US" b="0" i="0" dirty="0">
                <a:solidFill>
                  <a:srgbClr val="374151"/>
                </a:solidFill>
                <a:effectLst/>
                <a:latin typeface="Söhne"/>
              </a:rPr>
              <a:t>In contrast, vision-driven thinking is focused on long-term goals and aspirations. It involves creative thinking, innovation, and a willingness to take risks. Vision-driven thinking is more proactive and seeks to create new patterns of behavior rather than simply following established ones.</a:t>
            </a:r>
          </a:p>
          <a:p>
            <a:pPr algn="l"/>
            <a:r>
              <a:rPr lang="en-US" b="0" i="0" dirty="0">
                <a:solidFill>
                  <a:srgbClr val="374151"/>
                </a:solidFill>
                <a:effectLst/>
                <a:latin typeface="Söhne"/>
              </a:rPr>
              <a:t>To further illustrate the difference between the two types of thinking, imagine a company facing a problem. A common hour thinker might look to solve the problem by following established procedures and methods, while a vision-driven thinker might seek to create an entirely new solution that addresses the problem in a more innovative way.</a:t>
            </a:r>
          </a:p>
          <a:p>
            <a:pPr algn="l"/>
            <a:r>
              <a:rPr lang="en-US" b="0" i="0" dirty="0">
                <a:solidFill>
                  <a:srgbClr val="374151"/>
                </a:solidFill>
                <a:effectLst/>
                <a:latin typeface="Söhne"/>
              </a:rPr>
              <a:t>In summary, common hour thinking tends to focus on short-term goals and established norms, while vision-driven thinking looks to the future and seeks to create new possibilities and solutions</a:t>
            </a:r>
          </a:p>
          <a:p>
            <a:endParaRPr lang="en-US" dirty="0"/>
          </a:p>
        </p:txBody>
      </p:sp>
      <p:sp>
        <p:nvSpPr>
          <p:cNvPr id="4" name="Slide Number Placeholder 3"/>
          <p:cNvSpPr>
            <a:spLocks noGrp="1"/>
          </p:cNvSpPr>
          <p:nvPr>
            <p:ph type="sldNum" sz="quarter" idx="5"/>
          </p:nvPr>
        </p:nvSpPr>
        <p:spPr/>
        <p:txBody>
          <a:bodyPr/>
          <a:lstStyle/>
          <a:p>
            <a:fld id="{1AC95501-751D-F74F-8583-2CA5608EDBF0}" type="slidenum">
              <a:rPr lang="en-US" smtClean="0"/>
              <a:t>1</a:t>
            </a:fld>
            <a:endParaRPr lang="en-US"/>
          </a:p>
        </p:txBody>
      </p:sp>
    </p:spTree>
    <p:extLst>
      <p:ext uri="{BB962C8B-B14F-4D97-AF65-F5344CB8AC3E}">
        <p14:creationId xmlns:p14="http://schemas.microsoft.com/office/powerpoint/2010/main" val="851934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74151"/>
                </a:solidFill>
                <a:effectLst/>
                <a:latin typeface="Söhne"/>
              </a:rPr>
              <a:t>Common hour thinking and vision-driven thinking are two different approaches to problem-solving and decision-making.</a:t>
            </a:r>
          </a:p>
          <a:p>
            <a:pPr algn="l"/>
            <a:r>
              <a:rPr lang="en-US" b="0" i="0" dirty="0">
                <a:solidFill>
                  <a:srgbClr val="374151"/>
                </a:solidFill>
                <a:effectLst/>
                <a:latin typeface="Söhne"/>
              </a:rPr>
              <a:t>Common hour thinking is characterized by focusing on immediate needs and concerns, often in a reactive or short-term manner. It tends to prioritize maintaining the status quo, adhering to established norms, and making decisions based on what is most expedient in the moment. Common hour thinking may be useful for managing day-to-day operations and responding to immediate challenges, but it can also limit creativity and innovation.</a:t>
            </a:r>
          </a:p>
          <a:p>
            <a:pPr algn="l"/>
            <a:r>
              <a:rPr lang="en-US" b="0" i="0" dirty="0">
                <a:solidFill>
                  <a:srgbClr val="374151"/>
                </a:solidFill>
                <a:effectLst/>
                <a:latin typeface="Söhne"/>
              </a:rPr>
              <a:t>In contrast, vision-driven thinking involves looking beyond the immediate present to consider long-term goals and aspirations. It involves taking a proactive approach to problem-solving, seeking out opportunities for growth and improvement, and making decisions based on a clear sense of purpose and direction. Vision-driven thinking encourages creativity and innovation, as well as a willingness to take risks and challenge the status quo.</a:t>
            </a:r>
          </a:p>
          <a:p>
            <a:pPr algn="l"/>
            <a:r>
              <a:rPr lang="en-US" b="0" i="0" dirty="0">
                <a:solidFill>
                  <a:srgbClr val="374151"/>
                </a:solidFill>
                <a:effectLst/>
                <a:latin typeface="Söhne"/>
              </a:rPr>
              <a:t>To summarize, common hour thinking tends to focus on short-term needs and maintaining the status quo, while vision-driven thinking involves a long-term, proactive approach focused on growth and innovation. Both approaches have their place, depending on the situation, but cultivating a vision-driven mindset can help individuals and organizations achieve greater success and fulfillment over the long term</a:t>
            </a:r>
          </a:p>
          <a:p>
            <a:endParaRPr lang="en-US" dirty="0"/>
          </a:p>
          <a:p>
            <a:endParaRPr lang="en-US" dirty="0"/>
          </a:p>
          <a:p>
            <a:endParaRPr lang="en-US" dirty="0"/>
          </a:p>
          <a:p>
            <a:pPr algn="l"/>
            <a:r>
              <a:rPr lang="en-US" b="0" i="0" dirty="0">
                <a:solidFill>
                  <a:srgbClr val="374151"/>
                </a:solidFill>
                <a:effectLst/>
                <a:latin typeface="Söhne"/>
              </a:rPr>
              <a:t>Common hour thinking refers to a way of thinking that is based on commonly accepted norms, beliefs, and practices. It is often focused on short-term goals and immediate solutions to problems. Common hour thinking is more reactive and tends to follow established patterns of behavior rather than being innovative or forward-thinking.</a:t>
            </a:r>
          </a:p>
          <a:p>
            <a:pPr algn="l"/>
            <a:r>
              <a:rPr lang="en-US" b="0" i="0" dirty="0">
                <a:solidFill>
                  <a:srgbClr val="374151"/>
                </a:solidFill>
                <a:effectLst/>
                <a:latin typeface="Söhne"/>
              </a:rPr>
              <a:t>In contrast, vision-driven thinking is focused on long-term goals and aspirations. It involves creative thinking, innovation, and a willingness to take risks. Vision-driven thinking is more proactive and seeks to create new patterns of behavior rather than simply following established ones.</a:t>
            </a:r>
          </a:p>
          <a:p>
            <a:pPr algn="l"/>
            <a:r>
              <a:rPr lang="en-US" b="0" i="0" dirty="0">
                <a:solidFill>
                  <a:srgbClr val="374151"/>
                </a:solidFill>
                <a:effectLst/>
                <a:latin typeface="Söhne"/>
              </a:rPr>
              <a:t>To further illustrate the difference between the two types of thinking, imagine a company facing a problem. A common hour thinker might look to solve the problem by following established procedures and methods, while a vision-driven thinker might seek to create an entirely new solution that addresses the problem in a more innovative way.</a:t>
            </a:r>
          </a:p>
          <a:p>
            <a:pPr algn="l"/>
            <a:r>
              <a:rPr lang="en-US" b="0" i="0" dirty="0">
                <a:solidFill>
                  <a:srgbClr val="374151"/>
                </a:solidFill>
                <a:effectLst/>
                <a:latin typeface="Söhne"/>
              </a:rPr>
              <a:t>In summary, common hour thinking tends to focus on short-term goals and established norms, while vision-driven thinking looks to the future and seeks to create new possibilities and solutions</a:t>
            </a:r>
          </a:p>
          <a:p>
            <a:endParaRPr lang="en-US" dirty="0"/>
          </a:p>
        </p:txBody>
      </p:sp>
      <p:sp>
        <p:nvSpPr>
          <p:cNvPr id="4" name="Slide Number Placeholder 3"/>
          <p:cNvSpPr>
            <a:spLocks noGrp="1"/>
          </p:cNvSpPr>
          <p:nvPr>
            <p:ph type="sldNum" sz="quarter" idx="5"/>
          </p:nvPr>
        </p:nvSpPr>
        <p:spPr/>
        <p:txBody>
          <a:bodyPr/>
          <a:lstStyle/>
          <a:p>
            <a:fld id="{1AC95501-751D-F74F-8583-2CA5608EDBF0}" type="slidenum">
              <a:rPr lang="en-US" smtClean="0"/>
              <a:t>2</a:t>
            </a:fld>
            <a:endParaRPr lang="en-US"/>
          </a:p>
        </p:txBody>
      </p:sp>
    </p:spTree>
    <p:extLst>
      <p:ext uri="{BB962C8B-B14F-4D97-AF65-F5344CB8AC3E}">
        <p14:creationId xmlns:p14="http://schemas.microsoft.com/office/powerpoint/2010/main" val="122549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74151"/>
                </a:solidFill>
                <a:effectLst/>
                <a:latin typeface="Söhne"/>
              </a:rPr>
              <a:t>Common hour thinking and vision-driven thinking are two different approaches to problem-solving and decision-making.</a:t>
            </a:r>
          </a:p>
          <a:p>
            <a:pPr algn="l"/>
            <a:r>
              <a:rPr lang="en-US" b="0" i="0" dirty="0">
                <a:solidFill>
                  <a:srgbClr val="374151"/>
                </a:solidFill>
                <a:effectLst/>
                <a:latin typeface="Söhne"/>
              </a:rPr>
              <a:t>Common hour thinking is characterized by focusing on immediate needs and concerns, often in a reactive or short-term manner. It tends to prioritize maintaining the status quo, adhering to established norms, and making decisions based on what is most expedient in the moment. Common hour thinking may be useful for managing day-to-day operations and responding to immediate challenges, but it can also limit creativity and innovation.</a:t>
            </a:r>
          </a:p>
          <a:p>
            <a:pPr algn="l"/>
            <a:r>
              <a:rPr lang="en-US" b="0" i="0" dirty="0">
                <a:solidFill>
                  <a:srgbClr val="374151"/>
                </a:solidFill>
                <a:effectLst/>
                <a:latin typeface="Söhne"/>
              </a:rPr>
              <a:t>In contrast, vision-driven thinking involves looking beyond the immediate present to consider long-term goals and aspirations. It involves taking a proactive approach to problem-solving, seeking out opportunities for growth and improvement, and making decisions based on a clear sense of purpose and direction. Vision-driven thinking encourages creativity and innovation, as well as a willingness to take risks and challenge the status quo.</a:t>
            </a:r>
          </a:p>
          <a:p>
            <a:pPr algn="l"/>
            <a:r>
              <a:rPr lang="en-US" b="0" i="0" dirty="0">
                <a:solidFill>
                  <a:srgbClr val="374151"/>
                </a:solidFill>
                <a:effectLst/>
                <a:latin typeface="Söhne"/>
              </a:rPr>
              <a:t>To summarize, common hour thinking tends to focus on short-term needs and maintaining the status quo, while vision-driven thinking involves a long-term, proactive approach focused on growth and innovation. Both approaches have their place, depending on the situation, but cultivating a vision-driven mindset can help individuals and organizations achieve greater success and fulfillment over the long term</a:t>
            </a:r>
          </a:p>
          <a:p>
            <a:endParaRPr lang="en-US" dirty="0"/>
          </a:p>
          <a:p>
            <a:endParaRPr lang="en-US" dirty="0"/>
          </a:p>
          <a:p>
            <a:endParaRPr lang="en-US" dirty="0"/>
          </a:p>
          <a:p>
            <a:pPr algn="l"/>
            <a:r>
              <a:rPr lang="en-US" b="0" i="0" dirty="0">
                <a:solidFill>
                  <a:srgbClr val="374151"/>
                </a:solidFill>
                <a:effectLst/>
                <a:latin typeface="Söhne"/>
              </a:rPr>
              <a:t>Common hour thinking refers to a way of thinking that is based on commonly accepted norms, beliefs, and practices. It is often focused on short-term goals and immediate solutions to problems. Common hour thinking is more reactive and tends to follow established patterns of behavior rather than being innovative or forward-thinking.</a:t>
            </a:r>
          </a:p>
          <a:p>
            <a:pPr algn="l"/>
            <a:r>
              <a:rPr lang="en-US" b="0" i="0" dirty="0">
                <a:solidFill>
                  <a:srgbClr val="374151"/>
                </a:solidFill>
                <a:effectLst/>
                <a:latin typeface="Söhne"/>
              </a:rPr>
              <a:t>In contrast, vision-driven thinking is focused on long-term goals and aspirations. It involves creative thinking, innovation, and a willingness to take risks. Vision-driven thinking is more proactive and seeks to create new patterns of behavior rather than simply following established ones.</a:t>
            </a:r>
          </a:p>
          <a:p>
            <a:pPr algn="l"/>
            <a:r>
              <a:rPr lang="en-US" b="0" i="0" dirty="0">
                <a:solidFill>
                  <a:srgbClr val="374151"/>
                </a:solidFill>
                <a:effectLst/>
                <a:latin typeface="Söhne"/>
              </a:rPr>
              <a:t>To further illustrate the difference between the two types of thinking, imagine a company facing a problem. A common hour thinker might look to solve the problem by following established procedures and methods, while a vision-driven thinker might seek to create an entirely new solution that addresses the problem in a more innovative way.</a:t>
            </a:r>
          </a:p>
          <a:p>
            <a:pPr algn="l"/>
            <a:r>
              <a:rPr lang="en-US" b="0" i="0" dirty="0">
                <a:solidFill>
                  <a:srgbClr val="374151"/>
                </a:solidFill>
                <a:effectLst/>
                <a:latin typeface="Söhne"/>
              </a:rPr>
              <a:t>In summary, common hour thinking tends to focus on short-term goals and established norms, while vision-driven thinking looks to the future and seeks to create new possibilities and solutions</a:t>
            </a:r>
          </a:p>
          <a:p>
            <a:endParaRPr lang="en-US" dirty="0"/>
          </a:p>
        </p:txBody>
      </p:sp>
      <p:sp>
        <p:nvSpPr>
          <p:cNvPr id="4" name="Slide Number Placeholder 3"/>
          <p:cNvSpPr>
            <a:spLocks noGrp="1"/>
          </p:cNvSpPr>
          <p:nvPr>
            <p:ph type="sldNum" sz="quarter" idx="5"/>
          </p:nvPr>
        </p:nvSpPr>
        <p:spPr/>
        <p:txBody>
          <a:bodyPr/>
          <a:lstStyle/>
          <a:p>
            <a:fld id="{1AC95501-751D-F74F-8583-2CA5608EDBF0}" type="slidenum">
              <a:rPr lang="en-US" smtClean="0"/>
              <a:t>3</a:t>
            </a:fld>
            <a:endParaRPr lang="en-US"/>
          </a:p>
        </p:txBody>
      </p:sp>
    </p:spTree>
    <p:extLst>
      <p:ext uri="{BB962C8B-B14F-4D97-AF65-F5344CB8AC3E}">
        <p14:creationId xmlns:p14="http://schemas.microsoft.com/office/powerpoint/2010/main" val="1477896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E3B12-826D-E7A0-577D-77AB23E4DB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FCC320-DB04-4DB9-158C-963CF492D7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D9F093-A9A8-7E93-9E02-98BE66F23A3C}"/>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5" name="Footer Placeholder 4">
            <a:extLst>
              <a:ext uri="{FF2B5EF4-FFF2-40B4-BE49-F238E27FC236}">
                <a16:creationId xmlns:a16="http://schemas.microsoft.com/office/drawing/2014/main" id="{E61CCAC8-D4FC-4FBB-1413-A1A7AB63EB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3430E-C466-BB51-06DB-89FD0A318EDA}"/>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102172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D61BD-5C9A-D4EA-D81B-3845F455799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61B76D-B824-3BA1-A9FC-6B712B2A89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2A3A4A-453D-85FA-E2EA-E6A3B0D4B989}"/>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5" name="Footer Placeholder 4">
            <a:extLst>
              <a:ext uri="{FF2B5EF4-FFF2-40B4-BE49-F238E27FC236}">
                <a16:creationId xmlns:a16="http://schemas.microsoft.com/office/drawing/2014/main" id="{FC6A16F1-EF05-3CA2-0B3E-57977A2BF3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688C0-8206-4386-B1AB-F556556C3336}"/>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443371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9507B3-D72C-843D-8181-23ABE4FE3B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9D8D32-F730-F750-D4EF-C66C4944BA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C08980-622F-246F-6EF6-646067BC93DD}"/>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5" name="Footer Placeholder 4">
            <a:extLst>
              <a:ext uri="{FF2B5EF4-FFF2-40B4-BE49-F238E27FC236}">
                <a16:creationId xmlns:a16="http://schemas.microsoft.com/office/drawing/2014/main" id="{1720E47D-1C30-F22C-7786-98A74DCC01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88B2A9-E0B8-0DE8-9AD8-7F7D25469F15}"/>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2885484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0FBD7-52E4-4B1B-CB29-978499647B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669366-576D-BA8E-E655-97AB4DEA67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63361-8B85-59B9-C769-63B05FAF5421}"/>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5" name="Footer Placeholder 4">
            <a:extLst>
              <a:ext uri="{FF2B5EF4-FFF2-40B4-BE49-F238E27FC236}">
                <a16:creationId xmlns:a16="http://schemas.microsoft.com/office/drawing/2014/main" id="{92952D48-3C8A-93D8-F360-5402189AB4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DC3494-1786-630D-A92B-2C44BF3D5153}"/>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1614260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DA619-6A78-F4A8-BD37-BB2360BF9F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6A0894-7976-0F68-3144-C75DA60EF1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F399A5-0552-CE5A-0344-E0A9E33927CA}"/>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5" name="Footer Placeholder 4">
            <a:extLst>
              <a:ext uri="{FF2B5EF4-FFF2-40B4-BE49-F238E27FC236}">
                <a16:creationId xmlns:a16="http://schemas.microsoft.com/office/drawing/2014/main" id="{9408F5F7-D0A9-4B7E-73D1-C495E1323B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B6F8F6-1243-AD97-0781-EBF08BCED0ED}"/>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3210608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D635-9C81-3ACD-A177-3981797117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FA2881-9A07-6D79-B008-A6A30101DD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F4D2C8-F6A5-5775-3827-753288E66A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440C9C-EEFD-1EE0-75E2-EFEE5218B7ED}"/>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6" name="Footer Placeholder 5">
            <a:extLst>
              <a:ext uri="{FF2B5EF4-FFF2-40B4-BE49-F238E27FC236}">
                <a16:creationId xmlns:a16="http://schemas.microsoft.com/office/drawing/2014/main" id="{9382988D-1B02-68EF-8CE2-98B9DC3940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2EF4CB-41BD-F44B-7AF6-2C03636D7E5E}"/>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2715289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19737-461E-0945-D50B-3ABF22C085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DD32FB-2375-3DDD-3C31-3DB1B67BC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5D885C-918D-AB05-7BB0-94FCA53E24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12C923-4A7F-9DB6-5947-4DEDB51529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8B3100-E332-3905-3CC9-0F72FC8DE1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AF2AE0-A574-BD3B-61C6-1B3670ACBF84}"/>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8" name="Footer Placeholder 7">
            <a:extLst>
              <a:ext uri="{FF2B5EF4-FFF2-40B4-BE49-F238E27FC236}">
                <a16:creationId xmlns:a16="http://schemas.microsoft.com/office/drawing/2014/main" id="{B71962BF-9650-715F-F743-BCAFDC8216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36D736-21A6-10FA-5E31-97A68948320A}"/>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909419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C3B25-2ABD-2E1E-AAEF-75D15C5BB6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71D0D5-9ED4-8144-DADA-C02B8A8D0710}"/>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4" name="Footer Placeholder 3">
            <a:extLst>
              <a:ext uri="{FF2B5EF4-FFF2-40B4-BE49-F238E27FC236}">
                <a16:creationId xmlns:a16="http://schemas.microsoft.com/office/drawing/2014/main" id="{DD389FC4-4940-83F7-0F07-3F17AB165F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BB296B-437C-43D2-417E-8ACA9DDD8B0F}"/>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214079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31AA64-4BD6-54A3-3F0B-9B04735F3C70}"/>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3" name="Footer Placeholder 2">
            <a:extLst>
              <a:ext uri="{FF2B5EF4-FFF2-40B4-BE49-F238E27FC236}">
                <a16:creationId xmlns:a16="http://schemas.microsoft.com/office/drawing/2014/main" id="{259B3B75-600E-8AE1-3B7B-85F8239A0D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087F2F-6103-C38F-C303-62D67A161056}"/>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1437475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69DAA-B3CB-29E7-7C4A-51D018C65C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27437A-5841-9309-36E1-B57C0041A6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8C6DC3-6628-64F7-6518-5D1AEEACE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A4B357-337B-276C-FB58-767A0E7603BB}"/>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6" name="Footer Placeholder 5">
            <a:extLst>
              <a:ext uri="{FF2B5EF4-FFF2-40B4-BE49-F238E27FC236}">
                <a16:creationId xmlns:a16="http://schemas.microsoft.com/office/drawing/2014/main" id="{C6027E2C-2CC7-3047-1659-34DE8F069E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F3DF5F-F974-4853-BC8F-A70BB7C7BF9A}"/>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3129025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C9FF0-8DDD-33D0-A55A-927293793E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132862-209F-45FC-07E3-76081CA944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45CB30-BD3F-07C5-9964-2790530AD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9B7502-51E3-72E0-782B-EEB70EB30EC2}"/>
              </a:ext>
            </a:extLst>
          </p:cNvPr>
          <p:cNvSpPr>
            <a:spLocks noGrp="1"/>
          </p:cNvSpPr>
          <p:nvPr>
            <p:ph type="dt" sz="half" idx="10"/>
          </p:nvPr>
        </p:nvSpPr>
        <p:spPr/>
        <p:txBody>
          <a:bodyPr/>
          <a:lstStyle/>
          <a:p>
            <a:fld id="{EAD7BA11-93C2-407A-983E-C14E3A0F3A0E}" type="datetimeFigureOut">
              <a:rPr lang="en-US" smtClean="0"/>
              <a:t>3/9/2023</a:t>
            </a:fld>
            <a:endParaRPr lang="en-US"/>
          </a:p>
        </p:txBody>
      </p:sp>
      <p:sp>
        <p:nvSpPr>
          <p:cNvPr id="6" name="Footer Placeholder 5">
            <a:extLst>
              <a:ext uri="{FF2B5EF4-FFF2-40B4-BE49-F238E27FC236}">
                <a16:creationId xmlns:a16="http://schemas.microsoft.com/office/drawing/2014/main" id="{83A4241F-E20E-8F5D-E658-517236CF8D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017CE7-F95A-9444-7ACB-262718B50654}"/>
              </a:ext>
            </a:extLst>
          </p:cNvPr>
          <p:cNvSpPr>
            <a:spLocks noGrp="1"/>
          </p:cNvSpPr>
          <p:nvPr>
            <p:ph type="sldNum" sz="quarter" idx="12"/>
          </p:nvPr>
        </p:nvSpPr>
        <p:spPr/>
        <p:txBody>
          <a:bodyPr/>
          <a:lstStyle/>
          <a:p>
            <a:fld id="{C7ABD6DC-6EB6-488F-ACF3-952FC102632C}" type="slidenum">
              <a:rPr lang="en-US" smtClean="0"/>
              <a:t>‹#›</a:t>
            </a:fld>
            <a:endParaRPr lang="en-US"/>
          </a:p>
        </p:txBody>
      </p:sp>
    </p:spTree>
    <p:extLst>
      <p:ext uri="{BB962C8B-B14F-4D97-AF65-F5344CB8AC3E}">
        <p14:creationId xmlns:p14="http://schemas.microsoft.com/office/powerpoint/2010/main" val="387125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937F49-66B2-09FA-F0BF-D44B5A3F1A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8748D-7E88-C0B0-9235-D15C7697A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BAD071-AEEA-413A-8E4E-483F85D7E6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D7BA11-93C2-407A-983E-C14E3A0F3A0E}" type="datetimeFigureOut">
              <a:rPr lang="en-US" smtClean="0"/>
              <a:t>3/9/2023</a:t>
            </a:fld>
            <a:endParaRPr lang="en-US"/>
          </a:p>
        </p:txBody>
      </p:sp>
      <p:sp>
        <p:nvSpPr>
          <p:cNvPr id="5" name="Footer Placeholder 4">
            <a:extLst>
              <a:ext uri="{FF2B5EF4-FFF2-40B4-BE49-F238E27FC236}">
                <a16:creationId xmlns:a16="http://schemas.microsoft.com/office/drawing/2014/main" id="{D26C7131-F320-AC7A-9530-04137C3D85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4620CBE-E173-79D0-5908-716C034DFD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ABD6DC-6EB6-488F-ACF3-952FC102632C}" type="slidenum">
              <a:rPr lang="en-US" smtClean="0"/>
              <a:t>‹#›</a:t>
            </a:fld>
            <a:endParaRPr lang="en-US"/>
          </a:p>
        </p:txBody>
      </p:sp>
    </p:spTree>
    <p:extLst>
      <p:ext uri="{BB962C8B-B14F-4D97-AF65-F5344CB8AC3E}">
        <p14:creationId xmlns:p14="http://schemas.microsoft.com/office/powerpoint/2010/main" val="100088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https://pixabay.com/vectors/meeting-conference-conference-room-31135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https://pixabay.com/vectors/meeting-conference-conference-room-31135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https://pixabay.com/vectors/meeting-conference-conference-room-31135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62F4131-5EB5-DD06-F2B1-7DE339142C25}"/>
              </a:ext>
            </a:extLst>
          </p:cNvPr>
          <p:cNvGrpSpPr/>
          <p:nvPr/>
        </p:nvGrpSpPr>
        <p:grpSpPr>
          <a:xfrm>
            <a:off x="178232" y="100740"/>
            <a:ext cx="1431493" cy="1451836"/>
            <a:chOff x="8744988" y="216132"/>
            <a:chExt cx="2064327" cy="2008670"/>
          </a:xfrm>
        </p:grpSpPr>
        <p:pic>
          <p:nvPicPr>
            <p:cNvPr id="6" name="Picture 5">
              <a:extLst>
                <a:ext uri="{FF2B5EF4-FFF2-40B4-BE49-F238E27FC236}">
                  <a16:creationId xmlns:a16="http://schemas.microsoft.com/office/drawing/2014/main" id="{36156588-DB32-9A78-6883-DE944DA2E4C2}"/>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16983" b="17204"/>
            <a:stretch/>
          </p:blipFill>
          <p:spPr>
            <a:xfrm>
              <a:off x="8744988" y="216132"/>
              <a:ext cx="2064327" cy="1080654"/>
            </a:xfrm>
            <a:prstGeom prst="rect">
              <a:avLst/>
            </a:prstGeom>
          </p:spPr>
        </p:pic>
        <p:sp>
          <p:nvSpPr>
            <p:cNvPr id="2" name="Oval 1">
              <a:extLst>
                <a:ext uri="{FF2B5EF4-FFF2-40B4-BE49-F238E27FC236}">
                  <a16:creationId xmlns:a16="http://schemas.microsoft.com/office/drawing/2014/main" id="{7CD0F600-4856-E8CF-ADA2-A6F41B28E942}"/>
                </a:ext>
              </a:extLst>
            </p:cNvPr>
            <p:cNvSpPr/>
            <p:nvPr/>
          </p:nvSpPr>
          <p:spPr>
            <a:xfrm>
              <a:off x="8858595" y="1100600"/>
              <a:ext cx="1582190" cy="1124202"/>
            </a:xfrm>
            <a:prstGeom prst="ellipse">
              <a:avLst/>
            </a:prstGeom>
            <a:blipFill>
              <a:blip r:embed="rId5"/>
              <a:srcRect/>
              <a:stretch>
                <a:fillRect l="-92507" t="-19180" r="-79146" b="-16118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dirty="0"/>
            </a:p>
          </p:txBody>
        </p:sp>
      </p:grpSp>
      <p:sp>
        <p:nvSpPr>
          <p:cNvPr id="4" name="TextBox 3">
            <a:extLst>
              <a:ext uri="{FF2B5EF4-FFF2-40B4-BE49-F238E27FC236}">
                <a16:creationId xmlns:a16="http://schemas.microsoft.com/office/drawing/2014/main" id="{609A1B5B-1813-BF97-1E19-1BB2A195C277}"/>
              </a:ext>
            </a:extLst>
          </p:cNvPr>
          <p:cNvSpPr txBox="1"/>
          <p:nvPr/>
        </p:nvSpPr>
        <p:spPr>
          <a:xfrm>
            <a:off x="1803131" y="135653"/>
            <a:ext cx="9007415" cy="86177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5000" i="0" u="none" strike="noStrike" kern="0" cap="none" spc="0" normalizeH="0" baseline="0" noProof="0" dirty="0">
                <a:ln>
                  <a:noFill/>
                </a:ln>
                <a:solidFill>
                  <a:srgbClr val="0070C0"/>
                </a:solidFill>
                <a:effectLst/>
                <a:uLnTx/>
                <a:uFillTx/>
                <a:latin typeface="Roboto Condensed" panose="020B0604020202020204" charset="0"/>
                <a:ea typeface="Roboto Condensed" panose="020B0604020202020204" charset="0"/>
                <a:cs typeface="Arial"/>
                <a:sym typeface="Arial"/>
              </a:rPr>
              <a:t>Building Empowering Language</a:t>
            </a:r>
          </a:p>
        </p:txBody>
      </p:sp>
      <p:graphicFrame>
        <p:nvGraphicFramePr>
          <p:cNvPr id="5" name="Table 4">
            <a:extLst>
              <a:ext uri="{FF2B5EF4-FFF2-40B4-BE49-F238E27FC236}">
                <a16:creationId xmlns:a16="http://schemas.microsoft.com/office/drawing/2014/main" id="{B78A2C26-B709-3357-35ED-DD7EC86D58BD}"/>
              </a:ext>
            </a:extLst>
          </p:cNvPr>
          <p:cNvGraphicFramePr>
            <a:graphicFrameLocks noGrp="1"/>
          </p:cNvGraphicFramePr>
          <p:nvPr/>
        </p:nvGraphicFramePr>
        <p:xfrm>
          <a:off x="2286001" y="1148673"/>
          <a:ext cx="7624646" cy="5420887"/>
        </p:xfrm>
        <a:graphic>
          <a:graphicData uri="http://schemas.openxmlformats.org/drawingml/2006/table">
            <a:tbl>
              <a:tblPr firstRow="1" bandRow="1">
                <a:tableStyleId>{5C22544A-7EE6-4342-B048-85BDC9FD1C3A}</a:tableStyleId>
              </a:tblPr>
              <a:tblGrid>
                <a:gridCol w="3232690">
                  <a:extLst>
                    <a:ext uri="{9D8B030D-6E8A-4147-A177-3AD203B41FA5}">
                      <a16:colId xmlns:a16="http://schemas.microsoft.com/office/drawing/2014/main" val="2866255356"/>
                    </a:ext>
                  </a:extLst>
                </a:gridCol>
                <a:gridCol w="230863">
                  <a:extLst>
                    <a:ext uri="{9D8B030D-6E8A-4147-A177-3AD203B41FA5}">
                      <a16:colId xmlns:a16="http://schemas.microsoft.com/office/drawing/2014/main" val="2200946652"/>
                    </a:ext>
                  </a:extLst>
                </a:gridCol>
                <a:gridCol w="4161093">
                  <a:extLst>
                    <a:ext uri="{9D8B030D-6E8A-4147-A177-3AD203B41FA5}">
                      <a16:colId xmlns:a16="http://schemas.microsoft.com/office/drawing/2014/main" val="2024411348"/>
                    </a:ext>
                  </a:extLst>
                </a:gridCol>
              </a:tblGrid>
              <a:tr h="483127">
                <a:tc>
                  <a:txBody>
                    <a:bodyPr/>
                    <a:lstStyle/>
                    <a:p>
                      <a:pPr algn="ctr"/>
                      <a:r>
                        <a:rPr lang="en-US" sz="1800" dirty="0">
                          <a:latin typeface="Arial Narrow" panose="020B0606020202030204" pitchFamily="34" charset="0"/>
                        </a:rPr>
                        <a:t>CONDITION-DRIVEN LANGUAGE</a:t>
                      </a:r>
                    </a:p>
                  </a:txBody>
                  <a:tcPr/>
                </a:tc>
                <a:tc>
                  <a:txBody>
                    <a:bodyPr/>
                    <a:lstStyle/>
                    <a:p>
                      <a:endParaRPr lang="en-US" sz="1400" dirty="0"/>
                    </a:p>
                  </a:txBody>
                  <a:tcPr/>
                </a:tc>
                <a:tc>
                  <a:txBody>
                    <a:bodyPr/>
                    <a:lstStyle/>
                    <a:p>
                      <a:pPr algn="ctr"/>
                      <a:r>
                        <a:rPr lang="en-US" sz="1800" dirty="0">
                          <a:latin typeface="Arial Narrow" panose="020B0606020202030204" pitchFamily="34" charset="0"/>
                        </a:rPr>
                        <a:t>VISION-DRIVEN LANGUAGE</a:t>
                      </a:r>
                    </a:p>
                  </a:txBody>
                  <a:tcPr/>
                </a:tc>
                <a:extLst>
                  <a:ext uri="{0D108BD9-81ED-4DB2-BD59-A6C34878D82A}">
                    <a16:rowId xmlns:a16="http://schemas.microsoft.com/office/drawing/2014/main" val="835555182"/>
                  </a:ext>
                </a:extLst>
              </a:tr>
              <a:tr h="360110">
                <a:tc>
                  <a:txBody>
                    <a:bodyPr/>
                    <a:lstStyle/>
                    <a:p>
                      <a:pPr algn="ctr"/>
                      <a:r>
                        <a:rPr lang="en-US" sz="1800" b="1" dirty="0">
                          <a:latin typeface="Arial Narrow" panose="020B0606020202030204" pitchFamily="34" charset="0"/>
                        </a:rPr>
                        <a:t>TRY</a:t>
                      </a:r>
                    </a:p>
                  </a:txBody>
                  <a:tcPr/>
                </a:tc>
                <a:tc>
                  <a:txBody>
                    <a:bodyPr/>
                    <a:lstStyle/>
                    <a:p>
                      <a:pPr algn="ctr"/>
                      <a:endParaRPr lang="en-US" sz="1800" b="1" dirty="0">
                        <a:latin typeface="Arial Narrow" panose="020B0606020202030204" pitchFamily="34" charset="0"/>
                      </a:endParaRPr>
                    </a:p>
                  </a:txBody>
                  <a:tcPr/>
                </a:tc>
                <a:tc>
                  <a:txBody>
                    <a:bodyPr/>
                    <a:lstStyle/>
                    <a:p>
                      <a:pPr algn="ctr"/>
                      <a:r>
                        <a:rPr lang="en-US" sz="1800" b="1" dirty="0">
                          <a:latin typeface="Arial Narrow" panose="020B0606020202030204" pitchFamily="34" charset="0"/>
                        </a:rPr>
                        <a:t>DO</a:t>
                      </a:r>
                    </a:p>
                  </a:txBody>
                  <a:tcPr/>
                </a:tc>
                <a:extLst>
                  <a:ext uri="{0D108BD9-81ED-4DB2-BD59-A6C34878D82A}">
                    <a16:rowId xmlns:a16="http://schemas.microsoft.com/office/drawing/2014/main" val="962699238"/>
                  </a:ext>
                </a:extLst>
              </a:tr>
              <a:tr h="5031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NEED</a:t>
                      </a:r>
                    </a:p>
                    <a:p>
                      <a:pPr algn="ctr"/>
                      <a:endParaRPr lang="en-US" sz="1800" b="1" dirty="0">
                        <a:latin typeface="Arial Narrow" panose="020B0606020202030204" pitchFamily="34" charset="0"/>
                      </a:endParaRP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WOULD LOVE</a:t>
                      </a:r>
                    </a:p>
                  </a:txBody>
                  <a:tcPr/>
                </a:tc>
                <a:extLst>
                  <a:ext uri="{0D108BD9-81ED-4DB2-BD59-A6C34878D82A}">
                    <a16:rowId xmlns:a16="http://schemas.microsoft.com/office/drawing/2014/main" val="1088533285"/>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CAN’T</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CHOOSE</a:t>
                      </a:r>
                    </a:p>
                  </a:txBody>
                  <a:tcPr/>
                </a:tc>
                <a:extLst>
                  <a:ext uri="{0D108BD9-81ED-4DB2-BD59-A6C34878D82A}">
                    <a16:rowId xmlns:a16="http://schemas.microsoft.com/office/drawing/2014/main" val="1697507998"/>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ALWAYS/NEVER</a:t>
                      </a:r>
                    </a:p>
                  </a:txBody>
                  <a:tcPr/>
                </a:tc>
                <a:tc>
                  <a:txBody>
                    <a:bodyPr/>
                    <a:lstStyle/>
                    <a:p>
                      <a:pPr algn="ctr"/>
                      <a:endParaRPr lang="en-US" sz="1800" b="1" dirty="0">
                        <a:latin typeface="Arial Narrow" panose="020B0606020202030204" pitchFamily="34" charset="0"/>
                      </a:endParaRPr>
                    </a:p>
                  </a:txBody>
                  <a:tcPr/>
                </a:tc>
                <a:tc>
                  <a:txBody>
                    <a:bodyPr/>
                    <a:lstStyle/>
                    <a:p>
                      <a:pPr algn="ctr"/>
                      <a:r>
                        <a:rPr lang="en-US" sz="1800" b="1" dirty="0">
                          <a:latin typeface="Arial Narrow" panose="020B0606020202030204" pitchFamily="34" charset="0"/>
                        </a:rPr>
                        <a:t>SPECIFICITY</a:t>
                      </a:r>
                    </a:p>
                  </a:txBody>
                  <a:tcPr/>
                </a:tc>
                <a:extLst>
                  <a:ext uri="{0D108BD9-81ED-4DB2-BD59-A6C34878D82A}">
                    <a16:rowId xmlns:a16="http://schemas.microsoft.com/office/drawing/2014/main" val="1606997232"/>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IT’S EXPENSIVE</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IT’S JUST A NUMBER</a:t>
                      </a:r>
                    </a:p>
                  </a:txBody>
                  <a:tcPr/>
                </a:tc>
                <a:extLst>
                  <a:ext uri="{0D108BD9-81ED-4DB2-BD59-A6C34878D82A}">
                    <a16:rowId xmlns:a16="http://schemas.microsoft.com/office/drawing/2014/main" val="3069898552"/>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HAVE TO</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GET TO</a:t>
                      </a:r>
                    </a:p>
                  </a:txBody>
                  <a:tcPr/>
                </a:tc>
                <a:extLst>
                  <a:ext uri="{0D108BD9-81ED-4DB2-BD59-A6C34878D82A}">
                    <a16:rowId xmlns:a16="http://schemas.microsoft.com/office/drawing/2014/main" val="4217898247"/>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IT’S HARD/TOUGH/DIFFICULT</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“UP UNTIL NOW….”</a:t>
                      </a:r>
                    </a:p>
                  </a:txBody>
                  <a:tcPr/>
                </a:tc>
                <a:extLst>
                  <a:ext uri="{0D108BD9-81ED-4DB2-BD59-A6C34878D82A}">
                    <a16:rowId xmlns:a16="http://schemas.microsoft.com/office/drawing/2014/main" val="3240205501"/>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NO PROBLEM / NO WORRIES</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MY PLEASURE</a:t>
                      </a:r>
                    </a:p>
                  </a:txBody>
                  <a:tcPr/>
                </a:tc>
                <a:extLst>
                  <a:ext uri="{0D108BD9-81ED-4DB2-BD59-A6C34878D82A}">
                    <a16:rowId xmlns:a16="http://schemas.microsoft.com/office/drawing/2014/main" val="2380138117"/>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IT’S EXPENSIVE</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IT’S JUST A NUMBER</a:t>
                      </a:r>
                    </a:p>
                  </a:txBody>
                  <a:tcPr/>
                </a:tc>
                <a:extLst>
                  <a:ext uri="{0D108BD9-81ED-4DB2-BD59-A6C34878D82A}">
                    <a16:rowId xmlns:a16="http://schemas.microsoft.com/office/drawing/2014/main" val="2302092489"/>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HAVE TO</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GET TO</a:t>
                      </a:r>
                    </a:p>
                  </a:txBody>
                  <a:tcPr/>
                </a:tc>
                <a:extLst>
                  <a:ext uri="{0D108BD9-81ED-4DB2-BD59-A6C34878D82A}">
                    <a16:rowId xmlns:a16="http://schemas.microsoft.com/office/drawing/2014/main" val="1832447629"/>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WHY?</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WHAT NOW?  WHAT NEXT?</a:t>
                      </a:r>
                    </a:p>
                  </a:txBody>
                  <a:tcPr/>
                </a:tc>
                <a:extLst>
                  <a:ext uri="{0D108BD9-81ED-4DB2-BD59-A6C34878D82A}">
                    <a16:rowId xmlns:a16="http://schemas.microsoft.com/office/drawing/2014/main" val="313366289"/>
                  </a:ext>
                </a:extLst>
              </a:tr>
              <a:tr h="3601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WILL / COULD / SHOULD / WOULD</a:t>
                      </a:r>
                    </a:p>
                  </a:txBody>
                  <a:tcPr/>
                </a:tc>
                <a:tc>
                  <a:txBody>
                    <a:bodyPr/>
                    <a:lstStyle/>
                    <a:p>
                      <a:pPr algn="ctr"/>
                      <a:endParaRPr lang="en-US" sz="1800" b="1" dirty="0">
                        <a:latin typeface="Arial Narrow" panose="020B0606020202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latin typeface="Arial Narrow" panose="020B0606020202030204" pitchFamily="34" charset="0"/>
                        </a:rPr>
                        <a:t>I AM</a:t>
                      </a:r>
                    </a:p>
                  </a:txBody>
                  <a:tcPr/>
                </a:tc>
                <a:extLst>
                  <a:ext uri="{0D108BD9-81ED-4DB2-BD59-A6C34878D82A}">
                    <a16:rowId xmlns:a16="http://schemas.microsoft.com/office/drawing/2014/main" val="3981255834"/>
                  </a:ext>
                </a:extLst>
              </a:tr>
            </a:tbl>
          </a:graphicData>
        </a:graphic>
      </p:graphicFrame>
      <p:cxnSp>
        <p:nvCxnSpPr>
          <p:cNvPr id="10" name="Straight Arrow Connector 9">
            <a:extLst>
              <a:ext uri="{FF2B5EF4-FFF2-40B4-BE49-F238E27FC236}">
                <a16:creationId xmlns:a16="http://schemas.microsoft.com/office/drawing/2014/main" id="{F94FF139-7A90-E300-433B-61AC42B59ACE}"/>
              </a:ext>
            </a:extLst>
          </p:cNvPr>
          <p:cNvCxnSpPr/>
          <p:nvPr/>
        </p:nvCxnSpPr>
        <p:spPr>
          <a:xfrm>
            <a:off x="4448175" y="1841457"/>
            <a:ext cx="2428875"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057626CA-E0ED-32E2-C365-751B230279CB}"/>
              </a:ext>
            </a:extLst>
          </p:cNvPr>
          <p:cNvGrpSpPr>
            <a:grpSpLocks noGrp="1" noUngrp="1" noRot="1" noMove="1" noResize="1"/>
          </p:cNvGrpSpPr>
          <p:nvPr/>
        </p:nvGrpSpPr>
        <p:grpSpPr>
          <a:xfrm>
            <a:off x="10754080" y="5922210"/>
            <a:ext cx="1216355" cy="546491"/>
            <a:chOff x="10379016" y="87991"/>
            <a:chExt cx="1231641" cy="501772"/>
          </a:xfrm>
        </p:grpSpPr>
        <p:pic>
          <p:nvPicPr>
            <p:cNvPr id="8" name="Picture 7" descr="Text&#10;&#10;Description automatically generated">
              <a:extLst>
                <a:ext uri="{FF2B5EF4-FFF2-40B4-BE49-F238E27FC236}">
                  <a16:creationId xmlns:a16="http://schemas.microsoft.com/office/drawing/2014/main" id="{52E56D74-9EEE-13FC-713F-115E82732C7C}"/>
                </a:ext>
              </a:extLst>
            </p:cNvPr>
            <p:cNvPicPr>
              <a:picLocks noGrp="1" noRo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tretch>
              <a:fillRect/>
            </a:stretch>
          </p:blipFill>
          <p:spPr>
            <a:xfrm>
              <a:off x="10770488" y="87991"/>
              <a:ext cx="448698" cy="275903"/>
            </a:xfrm>
            <a:prstGeom prst="rect">
              <a:avLst/>
            </a:prstGeom>
            <a:ln>
              <a:noFill/>
            </a:ln>
          </p:spPr>
        </p:pic>
        <p:sp>
          <p:nvSpPr>
            <p:cNvPr id="9" name="TextBox 8">
              <a:extLst>
                <a:ext uri="{FF2B5EF4-FFF2-40B4-BE49-F238E27FC236}">
                  <a16:creationId xmlns:a16="http://schemas.microsoft.com/office/drawing/2014/main" id="{A55475ED-D830-5616-075B-4F4331C9C80E}"/>
                </a:ext>
              </a:extLst>
            </p:cNvPr>
            <p:cNvSpPr txBox="1">
              <a:spLocks noGrp="1" noRot="1" noMove="1" noResize="1" noEditPoints="1" noAdjustHandles="1" noChangeArrowheads="1" noChangeShapeType="1"/>
            </p:cNvSpPr>
            <p:nvPr/>
          </p:nvSpPr>
          <p:spPr>
            <a:xfrm>
              <a:off x="10379016" y="343542"/>
              <a:ext cx="1231641" cy="246221"/>
            </a:xfrm>
            <a:prstGeom prst="rect">
              <a:avLst/>
            </a:prstGeom>
            <a:noFill/>
            <a:ln>
              <a:noFill/>
            </a:ln>
          </p:spPr>
          <p:txBody>
            <a:bodyPr wrap="square" rtlCol="0">
              <a:spAutoFit/>
            </a:bodyPr>
            <a:lstStyle/>
            <a:p>
              <a:pPr algn="ctr"/>
              <a:r>
                <a:rPr lang="en-US" sz="1000" b="1" dirty="0"/>
                <a:t>the</a:t>
              </a:r>
              <a:r>
                <a:rPr lang="en-US" sz="1000" b="1" dirty="0">
                  <a:solidFill>
                    <a:schemeClr val="accent2"/>
                  </a:solidFill>
                </a:rPr>
                <a:t>RO</a:t>
              </a:r>
              <a:r>
                <a:rPr lang="en-US" sz="1000" b="1" dirty="0"/>
                <a:t>Factor.com</a:t>
              </a:r>
            </a:p>
          </p:txBody>
        </p:sp>
      </p:grpSp>
    </p:spTree>
    <p:extLst>
      <p:ext uri="{BB962C8B-B14F-4D97-AF65-F5344CB8AC3E}">
        <p14:creationId xmlns:p14="http://schemas.microsoft.com/office/powerpoint/2010/main" val="211551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62F4131-5EB5-DD06-F2B1-7DE339142C25}"/>
              </a:ext>
            </a:extLst>
          </p:cNvPr>
          <p:cNvGrpSpPr/>
          <p:nvPr/>
        </p:nvGrpSpPr>
        <p:grpSpPr>
          <a:xfrm>
            <a:off x="178232" y="100740"/>
            <a:ext cx="1324892" cy="1302176"/>
            <a:chOff x="8744988" y="216132"/>
            <a:chExt cx="2064327" cy="2008670"/>
          </a:xfrm>
        </p:grpSpPr>
        <p:pic>
          <p:nvPicPr>
            <p:cNvPr id="6" name="Picture 5">
              <a:extLst>
                <a:ext uri="{FF2B5EF4-FFF2-40B4-BE49-F238E27FC236}">
                  <a16:creationId xmlns:a16="http://schemas.microsoft.com/office/drawing/2014/main" id="{36156588-DB32-9A78-6883-DE944DA2E4C2}"/>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16983" b="17204"/>
            <a:stretch/>
          </p:blipFill>
          <p:spPr>
            <a:xfrm>
              <a:off x="8744988" y="216132"/>
              <a:ext cx="2064327" cy="1080654"/>
            </a:xfrm>
            <a:prstGeom prst="rect">
              <a:avLst/>
            </a:prstGeom>
          </p:spPr>
        </p:pic>
        <p:sp>
          <p:nvSpPr>
            <p:cNvPr id="2" name="Oval 1">
              <a:extLst>
                <a:ext uri="{FF2B5EF4-FFF2-40B4-BE49-F238E27FC236}">
                  <a16:creationId xmlns:a16="http://schemas.microsoft.com/office/drawing/2014/main" id="{7CD0F600-4856-E8CF-ADA2-A6F41B28E942}"/>
                </a:ext>
              </a:extLst>
            </p:cNvPr>
            <p:cNvSpPr/>
            <p:nvPr/>
          </p:nvSpPr>
          <p:spPr>
            <a:xfrm>
              <a:off x="8858595" y="1100600"/>
              <a:ext cx="1582190" cy="1124202"/>
            </a:xfrm>
            <a:prstGeom prst="ellipse">
              <a:avLst/>
            </a:prstGeom>
            <a:blipFill>
              <a:blip r:embed="rId5"/>
              <a:srcRect/>
              <a:stretch>
                <a:fillRect l="-92507" t="-19180" r="-79146" b="-16118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dirty="0"/>
            </a:p>
          </p:txBody>
        </p:sp>
      </p:grpSp>
      <p:sp>
        <p:nvSpPr>
          <p:cNvPr id="4" name="TextBox 3">
            <a:extLst>
              <a:ext uri="{FF2B5EF4-FFF2-40B4-BE49-F238E27FC236}">
                <a16:creationId xmlns:a16="http://schemas.microsoft.com/office/drawing/2014/main" id="{609A1B5B-1813-BF97-1E19-1BB2A195C277}"/>
              </a:ext>
            </a:extLst>
          </p:cNvPr>
          <p:cNvSpPr txBox="1"/>
          <p:nvPr/>
        </p:nvSpPr>
        <p:spPr>
          <a:xfrm>
            <a:off x="2180086" y="370417"/>
            <a:ext cx="9007415" cy="86177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5000" i="0" u="none" strike="noStrike" kern="0" cap="none" spc="0" normalizeH="0" baseline="0" noProof="0" dirty="0">
                <a:ln>
                  <a:noFill/>
                </a:ln>
                <a:solidFill>
                  <a:srgbClr val="0070C0"/>
                </a:solidFill>
                <a:effectLst/>
                <a:uLnTx/>
                <a:uFillTx/>
                <a:latin typeface="Roboto Condensed" panose="020B0604020202020204" charset="0"/>
                <a:ea typeface="Roboto Condensed" panose="020B0604020202020204" charset="0"/>
                <a:cs typeface="Arial"/>
                <a:sym typeface="Arial"/>
              </a:rPr>
              <a:t>Building Empowering Language</a:t>
            </a:r>
          </a:p>
        </p:txBody>
      </p:sp>
      <p:sp>
        <p:nvSpPr>
          <p:cNvPr id="3" name="TextBox 2">
            <a:extLst>
              <a:ext uri="{FF2B5EF4-FFF2-40B4-BE49-F238E27FC236}">
                <a16:creationId xmlns:a16="http://schemas.microsoft.com/office/drawing/2014/main" id="{BFD6EFD3-25DA-5393-A284-3F37E1BEE0F9}"/>
              </a:ext>
            </a:extLst>
          </p:cNvPr>
          <p:cNvSpPr txBox="1"/>
          <p:nvPr/>
        </p:nvSpPr>
        <p:spPr>
          <a:xfrm>
            <a:off x="2696526" y="1053433"/>
            <a:ext cx="8088834" cy="4832092"/>
          </a:xfrm>
          <a:prstGeom prst="rect">
            <a:avLst/>
          </a:prstGeom>
          <a:noFill/>
        </p:spPr>
        <p:txBody>
          <a:bodyPr wrap="square" rtlCol="0">
            <a:spAutoFit/>
          </a:bodyPr>
          <a:lstStyle/>
          <a:p>
            <a:pPr lvl="0">
              <a:buClr>
                <a:srgbClr val="000000"/>
              </a:buClr>
              <a:defRPr/>
            </a:pPr>
            <a:endParaRPr lang="en-US" sz="2000" b="1" dirty="0">
              <a:latin typeface="Arial" panose="020B0604020202020204" pitchFamily="34" charset="0"/>
              <a:cs typeface="Arial" panose="020B0604020202020204" pitchFamily="34" charset="0"/>
            </a:endParaRPr>
          </a:p>
          <a:p>
            <a:pPr marL="342900" lvl="0" indent="-342900">
              <a:buClr>
                <a:srgbClr val="000000"/>
              </a:buClr>
              <a:buFont typeface="+mj-lt"/>
              <a:buAutoNum type="arabicPeriod"/>
              <a:defRPr/>
            </a:pPr>
            <a:endParaRPr lang="en-US" sz="2000" b="1" dirty="0">
              <a:latin typeface="Arial" panose="020B0604020202020204" pitchFamily="34" charset="0"/>
              <a:cs typeface="Arial" panose="020B0604020202020204" pitchFamily="34" charset="0"/>
            </a:endParaRPr>
          </a:p>
          <a:p>
            <a:pPr marL="342900" lvl="0" indent="-342900">
              <a:buClr>
                <a:srgbClr val="000000"/>
              </a:buClr>
              <a:buFont typeface="+mj-lt"/>
              <a:buAutoNum type="arabicPeriod"/>
              <a:defRPr/>
            </a:pPr>
            <a:r>
              <a:rPr lang="en-US" sz="2000" b="1" dirty="0">
                <a:latin typeface="Arial" panose="020B0604020202020204" pitchFamily="34" charset="0"/>
                <a:cs typeface="Arial" panose="020B0604020202020204" pitchFamily="34" charset="0"/>
              </a:rPr>
              <a:t>VISION-DRIVEN vs. CONDITION-DRIVEN THINKING  </a:t>
            </a:r>
          </a:p>
          <a:p>
            <a:pPr marL="342900" lvl="0" indent="-342900">
              <a:buClr>
                <a:srgbClr val="000000"/>
              </a:buClr>
              <a:buFont typeface="+mj-lt"/>
              <a:buAutoNum type="arabicPeriod"/>
              <a:defRPr/>
            </a:pPr>
            <a:endParaRPr lang="en-US" sz="2000" b="1" dirty="0">
              <a:latin typeface="Arial" panose="020B0604020202020204" pitchFamily="34" charset="0"/>
              <a:cs typeface="Arial" panose="020B0604020202020204" pitchFamily="34" charset="0"/>
            </a:endParaRPr>
          </a:p>
          <a:p>
            <a:pPr marL="342900" lvl="0" indent="-342900">
              <a:buClr>
                <a:srgbClr val="000000"/>
              </a:buClr>
              <a:buFont typeface="+mj-lt"/>
              <a:buAutoNum type="arabicPeriod"/>
              <a:defRPr/>
            </a:pPr>
            <a:r>
              <a:rPr lang="en-US" sz="2000" b="1" dirty="0">
                <a:latin typeface="Arial" panose="020B0604020202020204" pitchFamily="34" charset="0"/>
                <a:cs typeface="Arial" panose="020B0604020202020204" pitchFamily="34" charset="0"/>
              </a:rPr>
              <a:t>LONGING and DISCONTENT  ask: What are you longing for?  Things have not yet occurred.  </a:t>
            </a:r>
          </a:p>
          <a:p>
            <a:pPr marL="342900" lvl="0" indent="-342900">
              <a:buClr>
                <a:srgbClr val="000000"/>
              </a:buClr>
              <a:buFont typeface="+mj-lt"/>
              <a:buAutoNum type="arabicPeriod"/>
              <a:defRPr/>
            </a:pPr>
            <a:r>
              <a:rPr lang="en-US" sz="2000" b="1" dirty="0">
                <a:latin typeface="Arial" panose="020B0604020202020204" pitchFamily="34" charset="0"/>
                <a:cs typeface="Arial" panose="020B0604020202020204" pitchFamily="34" charset="0"/>
              </a:rPr>
              <a:t>What are you discontent with?  Unhappy with current results or would like to see improvement</a:t>
            </a:r>
          </a:p>
          <a:p>
            <a:pPr marL="342900" lvl="0" indent="-342900">
              <a:buClr>
                <a:srgbClr val="000000"/>
              </a:buClr>
              <a:buFont typeface="+mj-lt"/>
              <a:buAutoNum type="arabicPeriod"/>
              <a:defRPr/>
            </a:pPr>
            <a:endParaRPr lang="en-US" sz="2000" b="1" dirty="0">
              <a:latin typeface="Arial" panose="020B0604020202020204" pitchFamily="34" charset="0"/>
              <a:cs typeface="Arial" panose="020B0604020202020204" pitchFamily="34" charset="0"/>
            </a:endParaRPr>
          </a:p>
          <a:p>
            <a:pPr lvl="1">
              <a:buClr>
                <a:srgbClr val="000000"/>
              </a:buClr>
              <a:defRPr/>
            </a:pPr>
            <a:r>
              <a:rPr lang="en-US" sz="1600" dirty="0">
                <a:latin typeface="Arial" panose="020B0604020202020204" pitchFamily="34" charset="0"/>
                <a:cs typeface="Arial" panose="020B0604020202020204" pitchFamily="34" charset="0"/>
              </a:rPr>
              <a:t>Key Components to use when building empowering language statements. </a:t>
            </a:r>
          </a:p>
          <a:p>
            <a:pPr marL="1200150" lvl="2" indent="-285750">
              <a:buClr>
                <a:srgbClr val="000000"/>
              </a:buClr>
              <a:buFont typeface="Wingdings" panose="05000000000000000000" pitchFamily="2" charset="2"/>
              <a:buChar char="ü"/>
              <a:defRPr/>
            </a:pPr>
            <a:r>
              <a:rPr lang="en-US" sz="1600" dirty="0">
                <a:latin typeface="Arial" panose="020B0604020202020204" pitchFamily="34" charset="0"/>
                <a:cs typeface="Arial" panose="020B0604020202020204" pitchFamily="34" charset="0"/>
              </a:rPr>
              <a:t>Start with </a:t>
            </a:r>
            <a:r>
              <a:rPr lang="en-US" sz="1600" b="1" i="1" dirty="0">
                <a:highlight>
                  <a:srgbClr val="FFFF00"/>
                </a:highlight>
                <a:latin typeface="Arial" panose="020B0604020202020204" pitchFamily="34" charset="0"/>
                <a:cs typeface="Arial" panose="020B0604020202020204" pitchFamily="34" charset="0"/>
              </a:rPr>
              <a:t>gratitude</a:t>
            </a:r>
            <a:r>
              <a:rPr lang="en-US" sz="1600" dirty="0">
                <a:latin typeface="Arial" panose="020B0604020202020204" pitchFamily="34" charset="0"/>
                <a:cs typeface="Arial" panose="020B0604020202020204" pitchFamily="34" charset="0"/>
              </a:rPr>
              <a:t>. “I am so happy and grateful now that…” </a:t>
            </a:r>
          </a:p>
          <a:p>
            <a:pPr marL="1200150" lvl="2" indent="-285750">
              <a:buClr>
                <a:srgbClr val="000000"/>
              </a:buClr>
              <a:buFont typeface="Wingdings" panose="05000000000000000000" pitchFamily="2" charset="2"/>
              <a:buChar char="ü"/>
              <a:defRPr/>
            </a:pPr>
            <a:r>
              <a:rPr lang="en-US" sz="1600" dirty="0">
                <a:latin typeface="Arial" panose="020B0604020202020204" pitchFamily="34" charset="0"/>
                <a:cs typeface="Arial" panose="020B0604020202020204" pitchFamily="34" charset="0"/>
              </a:rPr>
              <a:t>Speak in the </a:t>
            </a:r>
            <a:r>
              <a:rPr lang="en-US" sz="1600" b="1" i="1" dirty="0">
                <a:highlight>
                  <a:srgbClr val="FFFF00"/>
                </a:highlight>
                <a:latin typeface="Arial" panose="020B0604020202020204" pitchFamily="34" charset="0"/>
                <a:cs typeface="Arial" panose="020B0604020202020204" pitchFamily="34" charset="0"/>
              </a:rPr>
              <a:t>present tense</a:t>
            </a:r>
            <a:r>
              <a:rPr lang="en-US" sz="1600" dirty="0">
                <a:latin typeface="Arial" panose="020B0604020202020204" pitchFamily="34" charset="0"/>
                <a:cs typeface="Arial" panose="020B0604020202020204" pitchFamily="34" charset="0"/>
              </a:rPr>
              <a:t>. </a:t>
            </a:r>
          </a:p>
          <a:p>
            <a:pPr marL="1200150" lvl="2" indent="-285750">
              <a:buClr>
                <a:srgbClr val="000000"/>
              </a:buClr>
              <a:buFont typeface="Wingdings" panose="05000000000000000000" pitchFamily="2" charset="2"/>
              <a:buChar char="ü"/>
              <a:defRPr/>
            </a:pPr>
            <a:r>
              <a:rPr lang="en-US" sz="1600" dirty="0">
                <a:latin typeface="Arial" panose="020B0604020202020204" pitchFamily="34" charset="0"/>
                <a:cs typeface="Arial" panose="020B0604020202020204" pitchFamily="34" charset="0"/>
              </a:rPr>
              <a:t>Use </a:t>
            </a:r>
            <a:r>
              <a:rPr lang="en-US" sz="1600" b="1" i="1" dirty="0">
                <a:highlight>
                  <a:srgbClr val="FFFF00"/>
                </a:highlight>
                <a:latin typeface="Arial" panose="020B0604020202020204" pitchFamily="34" charset="0"/>
                <a:cs typeface="Arial" panose="020B0604020202020204" pitchFamily="34" charset="0"/>
              </a:rPr>
              <a:t>positive words</a:t>
            </a:r>
            <a:r>
              <a:rPr lang="en-US" sz="1600" dirty="0">
                <a:latin typeface="Arial" panose="020B0604020202020204" pitchFamily="34" charset="0"/>
                <a:cs typeface="Arial" panose="020B0604020202020204" pitchFamily="34" charset="0"/>
              </a:rPr>
              <a:t>. Words are a vibration of energy, so we use words that are positive.  </a:t>
            </a:r>
            <a:endParaRPr lang="en-US" sz="1400" i="1" dirty="0">
              <a:latin typeface="Arial" panose="020B0604020202020204" pitchFamily="34" charset="0"/>
              <a:cs typeface="Arial" panose="020B0604020202020204" pitchFamily="34" charset="0"/>
            </a:endParaRPr>
          </a:p>
          <a:p>
            <a:pPr marL="1200150" lvl="2" indent="-285750">
              <a:buClr>
                <a:srgbClr val="000000"/>
              </a:buClr>
              <a:buFont typeface="Wingdings" panose="05000000000000000000" pitchFamily="2" charset="2"/>
              <a:buChar char="ü"/>
              <a:defRPr/>
            </a:pPr>
            <a:r>
              <a:rPr lang="en-US" sz="1600" dirty="0">
                <a:latin typeface="Arial" panose="020B0604020202020204" pitchFamily="34" charset="0"/>
                <a:cs typeface="Arial" panose="020B0604020202020204" pitchFamily="34" charset="0"/>
              </a:rPr>
              <a:t>Also include </a:t>
            </a:r>
            <a:r>
              <a:rPr lang="en-US" sz="1600" b="1" i="1" dirty="0">
                <a:highlight>
                  <a:srgbClr val="FFFF00"/>
                </a:highlight>
                <a:latin typeface="Arial" panose="020B0604020202020204" pitchFamily="34" charset="0"/>
                <a:cs typeface="Arial" panose="020B0604020202020204" pitchFamily="34" charset="0"/>
              </a:rPr>
              <a:t>feeling tone</a:t>
            </a:r>
            <a:r>
              <a:rPr lang="en-US" sz="1600" dirty="0">
                <a:latin typeface="Arial" panose="020B0604020202020204" pitchFamily="34" charset="0"/>
                <a:cs typeface="Arial" panose="020B0604020202020204" pitchFamily="34" charset="0"/>
              </a:rPr>
              <a:t>.  </a:t>
            </a:r>
          </a:p>
          <a:p>
            <a:pPr marL="1200150" lvl="2" indent="-285750">
              <a:buClr>
                <a:srgbClr val="000000"/>
              </a:buClr>
              <a:buFont typeface="Wingdings" panose="05000000000000000000" pitchFamily="2" charset="2"/>
              <a:buChar char="ü"/>
              <a:defRPr/>
            </a:pPr>
            <a:r>
              <a:rPr lang="en-US" sz="1600" dirty="0">
                <a:latin typeface="Arial" panose="020B0604020202020204" pitchFamily="34" charset="0"/>
                <a:cs typeface="Arial" panose="020B0604020202020204" pitchFamily="34" charset="0"/>
              </a:rPr>
              <a:t>Be are </a:t>
            </a:r>
            <a:r>
              <a:rPr lang="en-US" sz="1600" b="1" i="1" dirty="0">
                <a:highlight>
                  <a:srgbClr val="FFFF00"/>
                </a:highlight>
                <a:latin typeface="Arial" panose="020B0604020202020204" pitchFamily="34" charset="0"/>
                <a:cs typeface="Arial" panose="020B0604020202020204" pitchFamily="34" charset="0"/>
              </a:rPr>
              <a:t>specific</a:t>
            </a:r>
            <a:r>
              <a:rPr lang="en-US" sz="1600" dirty="0">
                <a:latin typeface="Arial" panose="020B0604020202020204" pitchFamily="34" charset="0"/>
                <a:cs typeface="Arial" panose="020B0604020202020204" pitchFamily="34" charset="0"/>
              </a:rPr>
              <a:t>. Paint the picture with your words so you can really see it.  </a:t>
            </a:r>
            <a:r>
              <a:rPr lang="en-US" sz="1400" i="1" dirty="0">
                <a:latin typeface="Arial" panose="020B0604020202020204" pitchFamily="34" charset="0"/>
                <a:cs typeface="Arial" panose="020B0604020202020204" pitchFamily="34" charset="0"/>
              </a:rPr>
              <a:t> </a:t>
            </a:r>
          </a:p>
          <a:p>
            <a:pPr lvl="0">
              <a:buClr>
                <a:srgbClr val="000000"/>
              </a:buClr>
              <a:defRPr/>
            </a:pPr>
            <a:endParaRPr kumimoji="0" lang="en-US" sz="1600" i="0" u="none" strike="noStrike" kern="0" cap="none" spc="0" normalizeH="0" baseline="0" noProof="0" dirty="0">
              <a:ln>
                <a:noFill/>
              </a:ln>
              <a:solidFill>
                <a:srgbClr val="000000"/>
              </a:solidFill>
              <a:effectLst/>
              <a:uLnTx/>
              <a:uFillTx/>
              <a:latin typeface="Arial" panose="020B0604020202020204" pitchFamily="34" charset="0"/>
              <a:ea typeface="Roboto Condensed" panose="020B0604020202020204" charset="0"/>
              <a:cs typeface="Arial" panose="020B0604020202020204" pitchFamily="34" charset="0"/>
              <a:sym typeface="Arial"/>
            </a:endParaRPr>
          </a:p>
        </p:txBody>
      </p:sp>
      <p:grpSp>
        <p:nvGrpSpPr>
          <p:cNvPr id="5" name="Group 4">
            <a:extLst>
              <a:ext uri="{FF2B5EF4-FFF2-40B4-BE49-F238E27FC236}">
                <a16:creationId xmlns:a16="http://schemas.microsoft.com/office/drawing/2014/main" id="{DC963D8D-A51A-E37C-263C-0A0CA95C367D}"/>
              </a:ext>
            </a:extLst>
          </p:cNvPr>
          <p:cNvGrpSpPr>
            <a:grpSpLocks noGrp="1" noUngrp="1" noRot="1" noMove="1" noResize="1"/>
          </p:cNvGrpSpPr>
          <p:nvPr/>
        </p:nvGrpSpPr>
        <p:grpSpPr>
          <a:xfrm>
            <a:off x="10579323" y="6022050"/>
            <a:ext cx="1216355" cy="546491"/>
            <a:chOff x="10379016" y="87991"/>
            <a:chExt cx="1231641" cy="501772"/>
          </a:xfrm>
        </p:grpSpPr>
        <p:pic>
          <p:nvPicPr>
            <p:cNvPr id="8" name="Picture 7" descr="Text&#10;&#10;Description automatically generated">
              <a:extLst>
                <a:ext uri="{FF2B5EF4-FFF2-40B4-BE49-F238E27FC236}">
                  <a16:creationId xmlns:a16="http://schemas.microsoft.com/office/drawing/2014/main" id="{D43A3D4D-25DD-5FF7-4E58-A746B8D346B9}"/>
                </a:ext>
              </a:extLst>
            </p:cNvPr>
            <p:cNvPicPr>
              <a:picLocks noGrp="1" noRo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tretch>
              <a:fillRect/>
            </a:stretch>
          </p:blipFill>
          <p:spPr>
            <a:xfrm>
              <a:off x="10770488" y="87991"/>
              <a:ext cx="448698" cy="275903"/>
            </a:xfrm>
            <a:prstGeom prst="rect">
              <a:avLst/>
            </a:prstGeom>
            <a:ln>
              <a:noFill/>
            </a:ln>
          </p:spPr>
        </p:pic>
        <p:sp>
          <p:nvSpPr>
            <p:cNvPr id="9" name="TextBox 8">
              <a:extLst>
                <a:ext uri="{FF2B5EF4-FFF2-40B4-BE49-F238E27FC236}">
                  <a16:creationId xmlns:a16="http://schemas.microsoft.com/office/drawing/2014/main" id="{7486A4AA-F02C-DA2D-33D7-971375C420F4}"/>
                </a:ext>
              </a:extLst>
            </p:cNvPr>
            <p:cNvSpPr txBox="1">
              <a:spLocks noGrp="1" noRot="1" noMove="1" noResize="1" noEditPoints="1" noAdjustHandles="1" noChangeArrowheads="1" noChangeShapeType="1"/>
            </p:cNvSpPr>
            <p:nvPr/>
          </p:nvSpPr>
          <p:spPr>
            <a:xfrm>
              <a:off x="10379016" y="343542"/>
              <a:ext cx="1231641" cy="246221"/>
            </a:xfrm>
            <a:prstGeom prst="rect">
              <a:avLst/>
            </a:prstGeom>
            <a:noFill/>
            <a:ln>
              <a:noFill/>
            </a:ln>
          </p:spPr>
          <p:txBody>
            <a:bodyPr wrap="square" rtlCol="0">
              <a:spAutoFit/>
            </a:bodyPr>
            <a:lstStyle/>
            <a:p>
              <a:pPr algn="ctr"/>
              <a:r>
                <a:rPr lang="en-US" sz="1000" b="1" dirty="0"/>
                <a:t>the</a:t>
              </a:r>
              <a:r>
                <a:rPr lang="en-US" sz="1000" b="1" dirty="0">
                  <a:solidFill>
                    <a:schemeClr val="accent2"/>
                  </a:solidFill>
                </a:rPr>
                <a:t>RO</a:t>
              </a:r>
              <a:r>
                <a:rPr lang="en-US" sz="1000" b="1" dirty="0"/>
                <a:t>Factor.com</a:t>
              </a:r>
            </a:p>
          </p:txBody>
        </p:sp>
      </p:grpSp>
    </p:spTree>
    <p:extLst>
      <p:ext uri="{BB962C8B-B14F-4D97-AF65-F5344CB8AC3E}">
        <p14:creationId xmlns:p14="http://schemas.microsoft.com/office/powerpoint/2010/main" val="3682330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062F4131-5EB5-DD06-F2B1-7DE339142C25}"/>
              </a:ext>
            </a:extLst>
          </p:cNvPr>
          <p:cNvGrpSpPr/>
          <p:nvPr/>
        </p:nvGrpSpPr>
        <p:grpSpPr>
          <a:xfrm>
            <a:off x="178232" y="100740"/>
            <a:ext cx="1324892" cy="1302176"/>
            <a:chOff x="8744988" y="216132"/>
            <a:chExt cx="2064327" cy="2008670"/>
          </a:xfrm>
        </p:grpSpPr>
        <p:pic>
          <p:nvPicPr>
            <p:cNvPr id="6" name="Picture 5">
              <a:extLst>
                <a:ext uri="{FF2B5EF4-FFF2-40B4-BE49-F238E27FC236}">
                  <a16:creationId xmlns:a16="http://schemas.microsoft.com/office/drawing/2014/main" id="{36156588-DB32-9A78-6883-DE944DA2E4C2}"/>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16983" b="17204"/>
            <a:stretch/>
          </p:blipFill>
          <p:spPr>
            <a:xfrm>
              <a:off x="8744988" y="216132"/>
              <a:ext cx="2064327" cy="1080654"/>
            </a:xfrm>
            <a:prstGeom prst="rect">
              <a:avLst/>
            </a:prstGeom>
          </p:spPr>
        </p:pic>
        <p:sp>
          <p:nvSpPr>
            <p:cNvPr id="2" name="Oval 1">
              <a:extLst>
                <a:ext uri="{FF2B5EF4-FFF2-40B4-BE49-F238E27FC236}">
                  <a16:creationId xmlns:a16="http://schemas.microsoft.com/office/drawing/2014/main" id="{7CD0F600-4856-E8CF-ADA2-A6F41B28E942}"/>
                </a:ext>
              </a:extLst>
            </p:cNvPr>
            <p:cNvSpPr/>
            <p:nvPr/>
          </p:nvSpPr>
          <p:spPr>
            <a:xfrm>
              <a:off x="8858595" y="1100600"/>
              <a:ext cx="1582190" cy="1124202"/>
            </a:xfrm>
            <a:prstGeom prst="ellipse">
              <a:avLst/>
            </a:prstGeom>
            <a:blipFill>
              <a:blip r:embed="rId5"/>
              <a:srcRect/>
              <a:stretch>
                <a:fillRect l="-92507" t="-19180" r="-79146" b="-16118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dirty="0"/>
            </a:p>
          </p:txBody>
        </p:sp>
      </p:grpSp>
      <p:sp>
        <p:nvSpPr>
          <p:cNvPr id="4" name="TextBox 3">
            <a:extLst>
              <a:ext uri="{FF2B5EF4-FFF2-40B4-BE49-F238E27FC236}">
                <a16:creationId xmlns:a16="http://schemas.microsoft.com/office/drawing/2014/main" id="{609A1B5B-1813-BF97-1E19-1BB2A195C277}"/>
              </a:ext>
            </a:extLst>
          </p:cNvPr>
          <p:cNvSpPr txBox="1"/>
          <p:nvPr/>
        </p:nvSpPr>
        <p:spPr>
          <a:xfrm>
            <a:off x="2180086" y="370417"/>
            <a:ext cx="9007415" cy="86177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5000" i="0" u="none" strike="noStrike" kern="0" cap="none" spc="0" normalizeH="0" baseline="0" noProof="0" dirty="0">
                <a:ln>
                  <a:noFill/>
                </a:ln>
                <a:solidFill>
                  <a:srgbClr val="0070C0"/>
                </a:solidFill>
                <a:effectLst/>
                <a:uLnTx/>
                <a:uFillTx/>
                <a:latin typeface="Roboto Condensed" panose="020B0604020202020204" charset="0"/>
                <a:ea typeface="Roboto Condensed" panose="020B0604020202020204" charset="0"/>
                <a:cs typeface="Arial"/>
                <a:sym typeface="Arial"/>
              </a:rPr>
              <a:t>Building Empowering Language</a:t>
            </a:r>
          </a:p>
        </p:txBody>
      </p:sp>
      <p:sp>
        <p:nvSpPr>
          <p:cNvPr id="3" name="TextBox 2">
            <a:extLst>
              <a:ext uri="{FF2B5EF4-FFF2-40B4-BE49-F238E27FC236}">
                <a16:creationId xmlns:a16="http://schemas.microsoft.com/office/drawing/2014/main" id="{BFD6EFD3-25DA-5393-A284-3F37E1BEE0F9}"/>
              </a:ext>
            </a:extLst>
          </p:cNvPr>
          <p:cNvSpPr txBox="1"/>
          <p:nvPr/>
        </p:nvSpPr>
        <p:spPr>
          <a:xfrm>
            <a:off x="1266600" y="1374685"/>
            <a:ext cx="10041178" cy="489364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Condition-based or Common hour thinking and vision-driven thinking are two different approaches to problem-solving and decision-making.</a:t>
            </a:r>
          </a:p>
          <a:p>
            <a:r>
              <a:rPr lang="en-US" sz="1200" dirty="0">
                <a:latin typeface="Arial" panose="020B0604020202020204" pitchFamily="34" charset="0"/>
                <a:cs typeface="Arial" panose="020B0604020202020204" pitchFamily="34" charset="0"/>
              </a:rPr>
              <a:t>Common hour thinking is characterized by focusing on immediate needs and concerns, often in a reactive or short-term manner. It tends to prioritize maintaining the status quo, adhering to established norms, and making decisions based on what is most expedient in the moment. Common hour thinking may be useful for managing day-to-day operations and responding to immediate challenges, but it can also limit creativity and innovation.</a:t>
            </a:r>
          </a:p>
          <a:p>
            <a:r>
              <a:rPr lang="en-US" sz="1200" dirty="0">
                <a:latin typeface="Arial" panose="020B0604020202020204" pitchFamily="34" charset="0"/>
                <a:cs typeface="Arial" panose="020B0604020202020204" pitchFamily="34" charset="0"/>
              </a:rPr>
              <a:t>In contrast, vision-driven thinking involves looking beyond the immediate present to consider long-term goals and aspirations. It involves taking a proactive approach to problem-solving, seeking out opportunities for growth and improvement, and making decisions based on a clear sense of purpose and direction. Vision-driven thinking encourages creativity and innovation, as well as a willingness to take risks and challenge the status quo.</a:t>
            </a:r>
          </a:p>
          <a:p>
            <a:r>
              <a:rPr lang="en-US" sz="1200" dirty="0">
                <a:latin typeface="Arial" panose="020B0604020202020204" pitchFamily="34" charset="0"/>
                <a:cs typeface="Arial" panose="020B0604020202020204" pitchFamily="34" charset="0"/>
              </a:rPr>
              <a:t>To summarize, common hour thinking tends to focus on short-term needs and maintaining the status quo, while vision-driven thinking involves a long-term, proactive approach focused on growth and innovation. Both approaches have their place, depending on the situation, but cultivating a vision-driven mindset can help individuals and organizations achieve greater success and fulfillment over the long term</a:t>
            </a:r>
          </a:p>
          <a:p>
            <a:endParaRPr lang="en-US" sz="1200" dirty="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Condition-based or Common hour thinking refers to a way of thinking that is based on commonly accepted norms, beliefs, and practices. It is often focused on short-term goals and immediate solutions to problems. Common hour thinking is more reactive and tends to follow established patterns of behavior rather than being innovative or forward-thinking.</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In contrast, vision-driven thinking is focused on long-term goals and aspirations. It involves creative thinking, innovation, and a willingness to take risks. Vision-driven thinking is more proactive and seeks to create new patterns of behavior rather than simply following established ones.</a:t>
            </a:r>
          </a:p>
          <a:p>
            <a:r>
              <a:rPr lang="en-US" sz="1200" dirty="0">
                <a:latin typeface="Arial" panose="020B0604020202020204" pitchFamily="34" charset="0"/>
                <a:cs typeface="Arial" panose="020B0604020202020204" pitchFamily="34" charset="0"/>
              </a:rPr>
              <a:t>To further illustrate the difference between the two types of thinking, imagine a company facing a problem. A common hour thinker might look to solve the problem by following established procedures and methods, while a vision-driven thinker might seek to create an entirely new solution that addresses the problem in a more innovative way.</a:t>
            </a:r>
          </a:p>
          <a:p>
            <a:r>
              <a:rPr lang="en-US" sz="1200" dirty="0">
                <a:latin typeface="Arial" panose="020B0604020202020204" pitchFamily="34" charset="0"/>
                <a:cs typeface="Arial" panose="020B0604020202020204" pitchFamily="34" charset="0"/>
              </a:rPr>
              <a:t>In summary, common hour thinking tends to focus on short-term goals and established norms, while vision-driven thinking looks to the future and seeks to create new possibilities and solutions</a:t>
            </a:r>
          </a:p>
          <a:p>
            <a:endParaRPr lang="en-US" sz="1200"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91C77A7-4111-0927-8E07-6E81F12A0C0A}"/>
              </a:ext>
            </a:extLst>
          </p:cNvPr>
          <p:cNvGrpSpPr>
            <a:grpSpLocks noGrp="1" noUngrp="1" noRot="1" noMove="1" noResize="1"/>
          </p:cNvGrpSpPr>
          <p:nvPr/>
        </p:nvGrpSpPr>
        <p:grpSpPr>
          <a:xfrm>
            <a:off x="10699600" y="5995086"/>
            <a:ext cx="1216355" cy="546491"/>
            <a:chOff x="10379016" y="87991"/>
            <a:chExt cx="1231641" cy="501772"/>
          </a:xfrm>
        </p:grpSpPr>
        <p:pic>
          <p:nvPicPr>
            <p:cNvPr id="8" name="Picture 7" descr="Text&#10;&#10;Description automatically generated">
              <a:extLst>
                <a:ext uri="{FF2B5EF4-FFF2-40B4-BE49-F238E27FC236}">
                  <a16:creationId xmlns:a16="http://schemas.microsoft.com/office/drawing/2014/main" id="{FC60D50C-8D54-E506-0B57-1C47494CBAB5}"/>
                </a:ext>
              </a:extLst>
            </p:cNvPr>
            <p:cNvPicPr>
              <a:picLocks noGrp="1" noRo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tretch>
              <a:fillRect/>
            </a:stretch>
          </p:blipFill>
          <p:spPr>
            <a:xfrm>
              <a:off x="10770488" y="87991"/>
              <a:ext cx="448698" cy="275903"/>
            </a:xfrm>
            <a:prstGeom prst="rect">
              <a:avLst/>
            </a:prstGeom>
            <a:ln>
              <a:noFill/>
            </a:ln>
          </p:spPr>
        </p:pic>
        <p:sp>
          <p:nvSpPr>
            <p:cNvPr id="9" name="TextBox 8">
              <a:extLst>
                <a:ext uri="{FF2B5EF4-FFF2-40B4-BE49-F238E27FC236}">
                  <a16:creationId xmlns:a16="http://schemas.microsoft.com/office/drawing/2014/main" id="{1BC9301F-55FF-8114-4537-F5E1748EB456}"/>
                </a:ext>
              </a:extLst>
            </p:cNvPr>
            <p:cNvSpPr txBox="1">
              <a:spLocks noGrp="1" noRot="1" noMove="1" noResize="1" noEditPoints="1" noAdjustHandles="1" noChangeArrowheads="1" noChangeShapeType="1"/>
            </p:cNvSpPr>
            <p:nvPr/>
          </p:nvSpPr>
          <p:spPr>
            <a:xfrm>
              <a:off x="10379016" y="343542"/>
              <a:ext cx="1231641" cy="246221"/>
            </a:xfrm>
            <a:prstGeom prst="rect">
              <a:avLst/>
            </a:prstGeom>
            <a:noFill/>
            <a:ln>
              <a:noFill/>
            </a:ln>
          </p:spPr>
          <p:txBody>
            <a:bodyPr wrap="square" rtlCol="0">
              <a:spAutoFit/>
            </a:bodyPr>
            <a:lstStyle/>
            <a:p>
              <a:pPr algn="ctr"/>
              <a:r>
                <a:rPr lang="en-US" sz="1000" b="1" dirty="0"/>
                <a:t>the</a:t>
              </a:r>
              <a:r>
                <a:rPr lang="en-US" sz="1000" b="1" dirty="0">
                  <a:solidFill>
                    <a:schemeClr val="accent2"/>
                  </a:solidFill>
                </a:rPr>
                <a:t>RO</a:t>
              </a:r>
              <a:r>
                <a:rPr lang="en-US" sz="1000" b="1" dirty="0"/>
                <a:t>Factor.com</a:t>
              </a:r>
            </a:p>
          </p:txBody>
        </p:sp>
      </p:grpSp>
    </p:spTree>
    <p:extLst>
      <p:ext uri="{BB962C8B-B14F-4D97-AF65-F5344CB8AC3E}">
        <p14:creationId xmlns:p14="http://schemas.microsoft.com/office/powerpoint/2010/main" val="60293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1846</Words>
  <Application>Microsoft Office PowerPoint</Application>
  <PresentationFormat>Widescreen</PresentationFormat>
  <Paragraphs>92</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Arial Narrow</vt:lpstr>
      <vt:lpstr>Calibri</vt:lpstr>
      <vt:lpstr>Calibri Light</vt:lpstr>
      <vt:lpstr>Roboto Condensed</vt:lpstr>
      <vt:lpstr>Söhne</vt:lpstr>
      <vt:lpstr>Wingdings</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Rose Lucille</dc:creator>
  <cp:lastModifiedBy>Rose Lucille</cp:lastModifiedBy>
  <cp:revision>1</cp:revision>
  <cp:lastPrinted>2023-03-09T20:21:47Z</cp:lastPrinted>
  <dcterms:created xsi:type="dcterms:W3CDTF">2023-03-09T20:21:10Z</dcterms:created>
  <dcterms:modified xsi:type="dcterms:W3CDTF">2023-03-09T20:22:36Z</dcterms:modified>
</cp:coreProperties>
</file>